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9" roundtripDataSignature="AMtx7mj6fyuV7w6mbyGDRvqBbo1XUlEu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BC599FC-EE64-4084-B815-EB47965F4FAD}">
  <a:tblStyle styleId="{DBC599FC-EE64-4084-B815-EB47965F4FA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F5E49463-6584-444D-A163-1F2B4BBCB599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Lato-bold.fntdata"/><Relationship Id="rId45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-boldItalic.fntdata"/><Relationship Id="rId47" Type="http://schemas.openxmlformats.org/officeDocument/2006/relationships/font" Target="fonts/Lato-italic.fntdata"/><Relationship Id="rId49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oboto-regular.fntdata"/><Relationship Id="rId36" Type="http://schemas.openxmlformats.org/officeDocument/2006/relationships/slide" Target="slides/slide30.xml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2bfe44ce18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32bfe44ce1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38e9667b4e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338e9667b4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2bfe44ce18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32bfe44ce1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8df47fe090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38df47fe09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b7495af67e_1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3b7495af67e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b7495af67e_1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3b7495af67e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b7495af67e_1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3b7495af67e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b1536ae112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3b1536ae11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5a2d450b9_1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315a2d450b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76e380311_1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3a76e38031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2bfe44ce18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32bfe44ce1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2bfe44ce18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32bfe44ce1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2bfe44ce18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32bfe44ce1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38e9667b4e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338e9667b4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2bfe44ce18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32bfe44ce1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a76e380311_1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3a76e38031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172173206c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3172173206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b1536ae112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3b1536ae11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2f4853346e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32f4853346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2f4853346e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32f4853346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MS365 users in CLIRSec Reporting Dashboard at bottom of page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a76e380311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a76e38031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2bfe44ce1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32bfe44ce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bfe44ce18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32bfe44ce1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07376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" name="Google Shape;1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4" name="Google Shape;104;p2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9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9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2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16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5" name="Google Shape;15;p16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17;p16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8" name="Google Shape;1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17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22" name="Google Shape;22;p17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7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7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7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7" name="Google Shape;27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8" name="Google Shape;2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31" name="Google Shape;31;p1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9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9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8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8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8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1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1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3" name="Google Shape;53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1068900" y="729525"/>
            <a:ext cx="3403200" cy="3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088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2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1" name="Google Shape;61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2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7" name="Google Shape;67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2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22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4" name="Google Shape;74;p22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9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9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2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2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2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2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2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2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2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2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2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2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2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2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2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2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2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22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2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6" name="Google Shape;96;p2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23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23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00" name="Google Shape;100;p23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rgbClr val="0B539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"/>
          <p:cNvSpPr txBox="1"/>
          <p:nvPr/>
        </p:nvSpPr>
        <p:spPr>
          <a:xfrm>
            <a:off x="854700" y="1160426"/>
            <a:ext cx="7434600" cy="352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2549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Managed Security Service</a:t>
            </a:r>
            <a:endParaRPr b="1"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Jorgensen Labs</a:t>
            </a:r>
            <a:endParaRPr b="1"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Reporting Period: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15 December to 12 January</a:t>
            </a: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202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CONFIDENTIAL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green and black logo&#10;&#10;Description automatically generated" id="132" name="Google Shape;13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329" y="2084674"/>
            <a:ext cx="2851341" cy="736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9511" y="642964"/>
            <a:ext cx="4344975" cy="13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2bfe44ce18_0_17"/>
          <p:cNvSpPr txBox="1"/>
          <p:nvPr/>
        </p:nvSpPr>
        <p:spPr>
          <a:xfrm>
            <a:off x="427725" y="180125"/>
            <a:ext cx="69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NDR (VanBuren) - Top External Destination Receiving Data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32bfe44ce18_0_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249" name="Google Shape;249;g32bfe44ce18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32bfe44ce18_0_17"/>
          <p:cNvSpPr txBox="1"/>
          <p:nvPr/>
        </p:nvSpPr>
        <p:spPr>
          <a:xfrm>
            <a:off x="8174892" y="4706128"/>
            <a:ext cx="73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g32bfe44ce18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32bfe44ce18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2499" y="580325"/>
            <a:ext cx="5759015" cy="4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38e9667b4e_0_15"/>
          <p:cNvSpPr txBox="1"/>
          <p:nvPr/>
        </p:nvSpPr>
        <p:spPr>
          <a:xfrm>
            <a:off x="427725" y="180125"/>
            <a:ext cx="69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NDR (VanBuren) - Country by Connection Count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338e9667b4e_0_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259" name="Google Shape;259;g338e9667b4e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338e9667b4e_0_15"/>
          <p:cNvSpPr txBox="1"/>
          <p:nvPr/>
        </p:nvSpPr>
        <p:spPr>
          <a:xfrm>
            <a:off x="8174892" y="4706128"/>
            <a:ext cx="73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g338e9667b4e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338e9667b4e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3235" y="580325"/>
            <a:ext cx="4060765" cy="44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bfe44ce18_0_25"/>
          <p:cNvSpPr txBox="1"/>
          <p:nvPr/>
        </p:nvSpPr>
        <p:spPr>
          <a:xfrm>
            <a:off x="1063250" y="180125"/>
            <a:ext cx="58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NDR (VanBuren) - Beaconing Score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32bfe44ce18_0_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269" name="Google Shape;269;g32bfe44ce18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32bfe44ce18_0_25"/>
          <p:cNvSpPr txBox="1"/>
          <p:nvPr/>
        </p:nvSpPr>
        <p:spPr>
          <a:xfrm>
            <a:off x="8174892" y="4706128"/>
            <a:ext cx="73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g32bfe44ce18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2bfe44ce18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0770" y="580325"/>
            <a:ext cx="5582455" cy="44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8df47fe090_0_23"/>
          <p:cNvSpPr txBox="1"/>
          <p:nvPr/>
        </p:nvSpPr>
        <p:spPr>
          <a:xfrm>
            <a:off x="1063250" y="180125"/>
            <a:ext cx="58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NDR (VanBuren) - </a:t>
            </a: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Sensitive Data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38df47fe090_0_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279" name="Google Shape;279;g38df47fe090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38df47fe090_0_23"/>
          <p:cNvSpPr txBox="1"/>
          <p:nvPr/>
        </p:nvSpPr>
        <p:spPr>
          <a:xfrm>
            <a:off x="8174892" y="4706128"/>
            <a:ext cx="73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g38df47fe090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8df47fe090_0_23"/>
          <p:cNvSpPr txBox="1"/>
          <p:nvPr/>
        </p:nvSpPr>
        <p:spPr>
          <a:xfrm>
            <a:off x="1336375" y="994525"/>
            <a:ext cx="52212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3" name="Google Shape;283;g38df47fe090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25" y="948758"/>
            <a:ext cx="9021149" cy="883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b7495af67e_1_33"/>
          <p:cNvSpPr txBox="1"/>
          <p:nvPr/>
        </p:nvSpPr>
        <p:spPr>
          <a:xfrm>
            <a:off x="340075" y="187800"/>
            <a:ext cx="7047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NDR (VanBuren) - </a:t>
            </a:r>
            <a:r>
              <a:rPr b="1" i="0" lang="en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Internal Network Vulnerabilities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9" name="Google Shape;289;g3b7495af67e_1_33"/>
          <p:cNvCxnSpPr/>
          <p:nvPr/>
        </p:nvCxnSpPr>
        <p:spPr>
          <a:xfrm>
            <a:off x="340075" y="867175"/>
            <a:ext cx="83655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g3b7495af67e_1_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291" name="Google Shape;291;g3b7495af67e_1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3b7495af67e_1_33"/>
          <p:cNvSpPr txBox="1"/>
          <p:nvPr/>
        </p:nvSpPr>
        <p:spPr>
          <a:xfrm>
            <a:off x="7870447" y="4706125"/>
            <a:ext cx="103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g3b7495af67e_1_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3b7495af67e_1_33"/>
          <p:cNvSpPr txBox="1"/>
          <p:nvPr/>
        </p:nvSpPr>
        <p:spPr>
          <a:xfrm>
            <a:off x="310375" y="913828"/>
            <a:ext cx="8483700" cy="3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internal network subnets were scanned for network vulnerabilities (not host based software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vulnerabilities) from the Mantix4 Sensor.  The following were identified (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Reported as [Category] [Protocol] [Severity] Issue Description):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Font typeface="Courier New"/>
              <a:buAutoNum type="arabicPeriod"/>
            </a:pP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[zebra-default-login] [http] [high] http://192.168.1.121/authorize     [password="1234",username="admin"]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Issue: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The Zebra device is accessible over HTTP using default admin credentials (admin/1234), allowing unauthorized access and device compromise.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2.	[snmpv1-community-detect-string] [javascript] [high] 10.200.10.46:161 ["EPSON4A6AC3"]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192.168.1.121:161 ["ZT411"]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192.168.1.107:161 ["NPIEDFB0D"]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192.168.1.140:161 ["MP C6503"]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192.168.1.209:161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192.168.1.177:161 ["NPIC2E03A"]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192.168.1.45:161 ["HPA5BAAE"], 192.168.1.90:161 ["IP C8500"]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[community_string="public"]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Issue: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multiple devices expose SNMPv1 using the default public community string, allowing unauthorized users to read or modify device information over an insecure protocol.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b7495af67e_1_43"/>
          <p:cNvSpPr txBox="1"/>
          <p:nvPr/>
        </p:nvSpPr>
        <p:spPr>
          <a:xfrm>
            <a:off x="60475" y="187800"/>
            <a:ext cx="7407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NDR (VanBuren) - Internal Network Vulnerabilities(cont.)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0" name="Google Shape;300;g3b7495af67e_1_43"/>
          <p:cNvCxnSpPr/>
          <p:nvPr/>
        </p:nvCxnSpPr>
        <p:spPr>
          <a:xfrm>
            <a:off x="340075" y="867175"/>
            <a:ext cx="83655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1" name="Google Shape;301;g3b7495af67e_1_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302" name="Google Shape;302;g3b7495af67e_1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3b7495af67e_1_43"/>
          <p:cNvSpPr txBox="1"/>
          <p:nvPr/>
        </p:nvSpPr>
        <p:spPr>
          <a:xfrm>
            <a:off x="7870447" y="4706125"/>
            <a:ext cx="103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g3b7495af67e_1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3b7495af67e_1_43"/>
          <p:cNvSpPr txBox="1"/>
          <p:nvPr/>
        </p:nvSpPr>
        <p:spPr>
          <a:xfrm>
            <a:off x="310375" y="948818"/>
            <a:ext cx="84837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internal network subnets were scanned for network vulnerabilities (not host based software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vulnerabilities) from the Mantix4 Sensor.  The following were identified (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Reported as [Category] [Protocol] [Severity] Issue Description):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06" name="Google Shape;306;g3b7495af67e_1_43"/>
          <p:cNvSpPr txBox="1"/>
          <p:nvPr/>
        </p:nvSpPr>
        <p:spPr>
          <a:xfrm>
            <a:off x="60475" y="1585818"/>
            <a:ext cx="86451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3.	</a:t>
            </a:r>
            <a:r>
              <a:rPr lang="en" sz="10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[mfp-unauth-exposure] [http] [medium] https://192.168.1.209, 192.168.1.45/eSCL/ScannerCapabilities</a:t>
            </a:r>
            <a:endParaRPr sz="105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["CN9CPKY01R", "CN9BIKY05W","HP OfficeJet Pro 9010 series", "HP PageWide Pro 477dw MFP"]</a:t>
            </a:r>
            <a:endParaRPr sz="105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Issue:</a:t>
            </a:r>
            <a:r>
              <a:rPr lang="en" sz="10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HP OfficeJet Pro MFP exposes scanner capabilities over HTTP/HTTPS without authentication, allowing unauthorized access to device information and scanning functions.</a:t>
            </a:r>
            <a:endParaRPr sz="105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b7495af67e_1_55"/>
          <p:cNvSpPr txBox="1"/>
          <p:nvPr/>
        </p:nvSpPr>
        <p:spPr>
          <a:xfrm>
            <a:off x="427725" y="187800"/>
            <a:ext cx="7095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NDR (VanBuren) - </a:t>
            </a: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Internal Network Mitigation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2" name="Google Shape;312;g3b7495af67e_1_55"/>
          <p:cNvCxnSpPr/>
          <p:nvPr/>
        </p:nvCxnSpPr>
        <p:spPr>
          <a:xfrm>
            <a:off x="340075" y="867175"/>
            <a:ext cx="83655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3" name="Google Shape;313;g3b7495af67e_1_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314" name="Google Shape;314;g3b7495af67e_1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3b7495af67e_1_55"/>
          <p:cNvSpPr txBox="1"/>
          <p:nvPr/>
        </p:nvSpPr>
        <p:spPr>
          <a:xfrm>
            <a:off x="7870447" y="4706125"/>
            <a:ext cx="103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g3b7495af67e_1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3b7495af67e_1_55"/>
          <p:cNvSpPr txBox="1"/>
          <p:nvPr/>
        </p:nvSpPr>
        <p:spPr>
          <a:xfrm>
            <a:off x="310375" y="843848"/>
            <a:ext cx="8483700" cy="3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	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Change the default username and password immediately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Disable HTTP and enable HTTPS only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Restrict web access to trusted IP addresses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Update device firmware to the latest version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	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Disable SNMPv1 completely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Enable SNMPv3 with authentication and encryption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Change the community string from public to a strong custom value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Limit SNMP access to trusted management systems only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b1536ae112_0_39"/>
          <p:cNvSpPr txBox="1"/>
          <p:nvPr/>
        </p:nvSpPr>
        <p:spPr>
          <a:xfrm>
            <a:off x="330150" y="187800"/>
            <a:ext cx="7270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NDR (VanBuren) - </a:t>
            </a: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Internal Network Mitigation(cont.)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3" name="Google Shape;323;g3b1536ae112_0_39"/>
          <p:cNvCxnSpPr/>
          <p:nvPr/>
        </p:nvCxnSpPr>
        <p:spPr>
          <a:xfrm>
            <a:off x="340075" y="867175"/>
            <a:ext cx="83655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4" name="Google Shape;324;g3b1536ae112_0_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325" name="Google Shape;325;g3b1536ae112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3b1536ae112_0_39"/>
          <p:cNvSpPr txBox="1"/>
          <p:nvPr/>
        </p:nvSpPr>
        <p:spPr>
          <a:xfrm>
            <a:off x="7870447" y="4706125"/>
            <a:ext cx="103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g3b1536ae112_0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3b1536ae112_0_39"/>
          <p:cNvSpPr txBox="1"/>
          <p:nvPr/>
        </p:nvSpPr>
        <p:spPr>
          <a:xfrm>
            <a:off x="330150" y="1018800"/>
            <a:ext cx="84837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	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Enable authentication for scanner and web services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Disable eSCL/AirScan if not required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Restrict access using firewall or IP filtering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Update printer firmware to the latest version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5a2d450b9_1_8"/>
          <p:cNvSpPr txBox="1"/>
          <p:nvPr/>
        </p:nvSpPr>
        <p:spPr>
          <a:xfrm>
            <a:off x="427725" y="180125"/>
            <a:ext cx="64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NDR (8th St) - Top Outbound Data Destinations (1st) 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315a2d450b9_1_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335" name="Google Shape;335;g315a2d450b9_1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15a2d450b9_1_8"/>
          <p:cNvSpPr txBox="1"/>
          <p:nvPr/>
        </p:nvSpPr>
        <p:spPr>
          <a:xfrm>
            <a:off x="8174892" y="4706128"/>
            <a:ext cx="73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g315a2d450b9_1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315a2d450b9_1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0300" y="675054"/>
            <a:ext cx="6494599" cy="4257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a76e380311_1_12"/>
          <p:cNvSpPr txBox="1"/>
          <p:nvPr/>
        </p:nvSpPr>
        <p:spPr>
          <a:xfrm>
            <a:off x="427725" y="180125"/>
            <a:ext cx="64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NDR (8th St) - Top Outbound Data Destinations (2nd) 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3a76e380311_1_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345" name="Google Shape;345;g3a76e380311_1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3a76e380311_1_12"/>
          <p:cNvSpPr txBox="1"/>
          <p:nvPr/>
        </p:nvSpPr>
        <p:spPr>
          <a:xfrm>
            <a:off x="8174892" y="4706128"/>
            <a:ext cx="73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g3a76e380311_1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3a76e380311_1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0300" y="634859"/>
            <a:ext cx="6568399" cy="4302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"/>
          <p:cNvSpPr txBox="1"/>
          <p:nvPr>
            <p:ph type="title"/>
          </p:nvPr>
        </p:nvSpPr>
        <p:spPr>
          <a:xfrm>
            <a:off x="2978235" y="117288"/>
            <a:ext cx="29562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Report Introduction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"/>
          <p:cNvSpPr txBox="1"/>
          <p:nvPr>
            <p:ph idx="1" type="body"/>
          </p:nvPr>
        </p:nvSpPr>
        <p:spPr>
          <a:xfrm>
            <a:off x="1206479" y="1283251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monthly cyber security report highlights areas that require attention and / or mitigation actions that can help to advance the security posture of your environment.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data presented herein is pulled from Mantix4’s Managed Security Service sources (SIEM, SentinelOne, NDR, and SOC), offering a comprehensive view of your organization's defenses.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Please note that certain risk mitigations (e.g., software patching) must be done with caution to ensure they do not impact service availability or integrity. 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raw statistics accompanying this report give deeper insights into the current security posture and ongoing improvements.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NDR reports reflect filtered network data in an attempt to reduce noise and highlight anomalies. 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1" name="Google Shape;141;p2"/>
          <p:cNvCxnSpPr/>
          <p:nvPr/>
        </p:nvCxnSpPr>
        <p:spPr>
          <a:xfrm>
            <a:off x="340075" y="867175"/>
            <a:ext cx="83655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" name="Google Shape;14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143" name="Google Shape;14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"/>
          <p:cNvSpPr txBox="1"/>
          <p:nvPr/>
        </p:nvSpPr>
        <p:spPr>
          <a:xfrm>
            <a:off x="8174892" y="4706128"/>
            <a:ext cx="73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2bfe44ce18_0_37"/>
          <p:cNvSpPr txBox="1"/>
          <p:nvPr/>
        </p:nvSpPr>
        <p:spPr>
          <a:xfrm>
            <a:off x="427725" y="180125"/>
            <a:ext cx="69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NDR (8th St) - Top IP Destinations by Connection Count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32bfe44ce18_0_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355" name="Google Shape;355;g32bfe44ce18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32bfe44ce18_0_37"/>
          <p:cNvSpPr txBox="1"/>
          <p:nvPr/>
        </p:nvSpPr>
        <p:spPr>
          <a:xfrm>
            <a:off x="8174892" y="4706128"/>
            <a:ext cx="73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g32bfe44ce18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32bfe44ce18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4122" y="580325"/>
            <a:ext cx="5495753" cy="44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2bfe44ce18_0_46"/>
          <p:cNvSpPr txBox="1"/>
          <p:nvPr/>
        </p:nvSpPr>
        <p:spPr>
          <a:xfrm>
            <a:off x="427725" y="180125"/>
            <a:ext cx="69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NDR (8th St) - Top URLs by Connection Count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32bfe44ce18_0_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365" name="Google Shape;365;g32bfe44ce18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32bfe44ce18_0_46"/>
          <p:cNvSpPr txBox="1"/>
          <p:nvPr/>
        </p:nvSpPr>
        <p:spPr>
          <a:xfrm>
            <a:off x="8174892" y="4706128"/>
            <a:ext cx="73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g32bfe44ce18_0_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32bfe44ce18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8750" y="580325"/>
            <a:ext cx="4590287" cy="446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2bfe44ce18_0_54"/>
          <p:cNvSpPr txBox="1"/>
          <p:nvPr/>
        </p:nvSpPr>
        <p:spPr>
          <a:xfrm>
            <a:off x="427725" y="180125"/>
            <a:ext cx="69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NDR (8th St) - Top External Destination Receiving Data</a:t>
            </a:r>
            <a:endParaRPr b="1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g32bfe44ce18_0_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375" name="Google Shape;375;g32bfe44ce18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32bfe44ce18_0_54"/>
          <p:cNvSpPr txBox="1"/>
          <p:nvPr/>
        </p:nvSpPr>
        <p:spPr>
          <a:xfrm>
            <a:off x="8174892" y="4706128"/>
            <a:ext cx="73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g32bfe44ce18_0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32bfe44ce18_0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4517" y="580325"/>
            <a:ext cx="4930359" cy="44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38e9667b4e_0_32"/>
          <p:cNvSpPr txBox="1"/>
          <p:nvPr/>
        </p:nvSpPr>
        <p:spPr>
          <a:xfrm>
            <a:off x="427725" y="180125"/>
            <a:ext cx="69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NDR (8th St) - Country by Connection Count</a:t>
            </a:r>
            <a:endParaRPr b="1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g338e9667b4e_0_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385" name="Google Shape;385;g338e9667b4e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338e9667b4e_0_32"/>
          <p:cNvSpPr txBox="1"/>
          <p:nvPr/>
        </p:nvSpPr>
        <p:spPr>
          <a:xfrm>
            <a:off x="8174892" y="4706128"/>
            <a:ext cx="73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g338e9667b4e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338e9667b4e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9913" y="580315"/>
            <a:ext cx="3947925" cy="4429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2bfe44ce18_0_62"/>
          <p:cNvSpPr txBox="1"/>
          <p:nvPr/>
        </p:nvSpPr>
        <p:spPr>
          <a:xfrm>
            <a:off x="427725" y="180125"/>
            <a:ext cx="69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NDR (8th St) - Beaconing Score</a:t>
            </a:r>
            <a:endParaRPr b="1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g32bfe44ce18_0_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395" name="Google Shape;395;g32bfe44ce18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32bfe44ce18_0_62"/>
          <p:cNvSpPr txBox="1"/>
          <p:nvPr/>
        </p:nvSpPr>
        <p:spPr>
          <a:xfrm>
            <a:off x="8174892" y="4706128"/>
            <a:ext cx="73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g32bfe44ce18_0_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32bfe44ce18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825" y="538161"/>
            <a:ext cx="6572350" cy="4067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a76e380311_1_34"/>
          <p:cNvSpPr txBox="1"/>
          <p:nvPr/>
        </p:nvSpPr>
        <p:spPr>
          <a:xfrm>
            <a:off x="1063250" y="180125"/>
            <a:ext cx="58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NDR (</a:t>
            </a: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8th St</a:t>
            </a:r>
            <a:r>
              <a:rPr b="1" i="0" lang="en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 - </a:t>
            </a: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Sensitive Data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3a76e380311_1_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405" name="Google Shape;405;g3a76e380311_1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3a76e380311_1_34"/>
          <p:cNvSpPr txBox="1"/>
          <p:nvPr/>
        </p:nvSpPr>
        <p:spPr>
          <a:xfrm>
            <a:off x="8174892" y="4706128"/>
            <a:ext cx="73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g3a76e380311_1_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3a76e380311_1_34"/>
          <p:cNvSpPr txBox="1"/>
          <p:nvPr/>
        </p:nvSpPr>
        <p:spPr>
          <a:xfrm>
            <a:off x="1063250" y="772475"/>
            <a:ext cx="52212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Nothing to report!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172173206c_0_6"/>
          <p:cNvSpPr txBox="1"/>
          <p:nvPr/>
        </p:nvSpPr>
        <p:spPr>
          <a:xfrm>
            <a:off x="524350" y="187800"/>
            <a:ext cx="6920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NDR (8th St) - </a:t>
            </a:r>
            <a:r>
              <a:rPr b="1" i="0" lang="en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Internal Network Vulnerabilities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4" name="Google Shape;414;g3172173206c_0_6"/>
          <p:cNvCxnSpPr/>
          <p:nvPr/>
        </p:nvCxnSpPr>
        <p:spPr>
          <a:xfrm>
            <a:off x="340075" y="867175"/>
            <a:ext cx="83655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5" name="Google Shape;415;g3172173206c_0_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416" name="Google Shape;416;g3172173206c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3172173206c_0_6"/>
          <p:cNvSpPr txBox="1"/>
          <p:nvPr/>
        </p:nvSpPr>
        <p:spPr>
          <a:xfrm>
            <a:off x="7870447" y="4706125"/>
            <a:ext cx="103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g3172173206c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3172173206c_0_6"/>
          <p:cNvSpPr txBox="1"/>
          <p:nvPr/>
        </p:nvSpPr>
        <p:spPr>
          <a:xfrm>
            <a:off x="310375" y="913828"/>
            <a:ext cx="8483700" cy="3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internal network subnets were scanned for network vulnerabilities (not host based software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vulnerabilities) from the Mantix4 Sensor.  The following were identified (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Reported as [Category] [Protocol] [Severity] Issue Description):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Font typeface="Courier New"/>
              <a:buAutoNum type="arabicPeriod"/>
            </a:pP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[zebra-default-login] [http] [high] http://192.168.15.98/authorize [password="1234",username="admin"]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Issue: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The Zebra device is accessible over HTTP using default admin credentials (admin/1234), allowing unauthorized access and device compromise.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2.	[mfp-unauth-exposure] [http] [medium] https://192.168.15.250/eSCL/ScannerCapabilities ["HP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OfficeJet Pro 9010 series","TH3947811H"]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Issue: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HP OfficeJet Pro MFP exposes scanner capabilities over HTTP/HTTPS without authentication,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allowing unauthorized access to device information and scanning functions.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b1536ae112_0_29"/>
          <p:cNvSpPr txBox="1"/>
          <p:nvPr/>
        </p:nvSpPr>
        <p:spPr>
          <a:xfrm>
            <a:off x="427725" y="187800"/>
            <a:ext cx="7051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NDR (8th St) - Internal Network Mitigation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5" name="Google Shape;425;g3b1536ae112_0_29"/>
          <p:cNvCxnSpPr/>
          <p:nvPr/>
        </p:nvCxnSpPr>
        <p:spPr>
          <a:xfrm>
            <a:off x="340075" y="867175"/>
            <a:ext cx="83655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g3b1536ae112_0_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427" name="Google Shape;427;g3b1536ae112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3b1536ae112_0_29"/>
          <p:cNvSpPr txBox="1"/>
          <p:nvPr/>
        </p:nvSpPr>
        <p:spPr>
          <a:xfrm>
            <a:off x="7870447" y="4706125"/>
            <a:ext cx="103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g3b1536ae112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3b1536ae112_0_29"/>
          <p:cNvSpPr txBox="1"/>
          <p:nvPr/>
        </p:nvSpPr>
        <p:spPr>
          <a:xfrm>
            <a:off x="310375" y="843848"/>
            <a:ext cx="8483700" cy="3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	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Change the default username and password immediately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Disable HTTP and enable HTTPS only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Restrict web access to trusted IP addresses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Update device firmware to the latest version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	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Enable authentication for scanner and web services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Disable eSCL/AirScan if not required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Restrict access using firewall or IP filtering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Update printer firmware to the latest version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9"/>
          <p:cNvSpPr txBox="1"/>
          <p:nvPr/>
        </p:nvSpPr>
        <p:spPr>
          <a:xfrm>
            <a:off x="2876050" y="180125"/>
            <a:ext cx="400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Required Software Patches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9"/>
          <p:cNvSpPr txBox="1"/>
          <p:nvPr/>
        </p:nvSpPr>
        <p:spPr>
          <a:xfrm>
            <a:off x="2074471" y="4276325"/>
            <a:ext cx="5874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There are currently 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 </a:t>
            </a: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Microsoft KB patches that need to be deployed</a:t>
            </a:r>
            <a:endParaRPr b="0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There are 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8 </a:t>
            </a: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software packages that require updating. Patching should be done with caution to ensure systems and applications are not negatively impacted.</a:t>
            </a:r>
            <a:endParaRPr b="0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7" name="Google Shape;437;p9"/>
          <p:cNvCxnSpPr/>
          <p:nvPr/>
        </p:nvCxnSpPr>
        <p:spPr>
          <a:xfrm>
            <a:off x="2293801" y="3348250"/>
            <a:ext cx="4573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8" name="Google Shape;438;p9"/>
          <p:cNvCxnSpPr/>
          <p:nvPr/>
        </p:nvCxnSpPr>
        <p:spPr>
          <a:xfrm>
            <a:off x="340075" y="867175"/>
            <a:ext cx="83655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9" name="Google Shape;4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440" name="Google Shape;4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9"/>
          <p:cNvSpPr txBox="1"/>
          <p:nvPr/>
        </p:nvSpPr>
        <p:spPr>
          <a:xfrm>
            <a:off x="7653595" y="4706125"/>
            <a:ext cx="125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9" title="Missing Patch Quantity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4275" y="906900"/>
            <a:ext cx="5377089" cy="332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2f4853346e_0_8"/>
          <p:cNvSpPr txBox="1"/>
          <p:nvPr/>
        </p:nvSpPr>
        <p:spPr>
          <a:xfrm>
            <a:off x="2528575" y="187788"/>
            <a:ext cx="398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 Software Patches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g32f4853346e_0_8"/>
          <p:cNvCxnSpPr/>
          <p:nvPr/>
        </p:nvCxnSpPr>
        <p:spPr>
          <a:xfrm>
            <a:off x="340075" y="867175"/>
            <a:ext cx="83655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0" name="Google Shape;450;g32f4853346e_0_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451" name="Google Shape;451;g32f4853346e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32f4853346e_0_8"/>
          <p:cNvSpPr txBox="1"/>
          <p:nvPr/>
        </p:nvSpPr>
        <p:spPr>
          <a:xfrm>
            <a:off x="7870447" y="4706125"/>
            <a:ext cx="103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g32f4853346e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32f4853346e_0_8"/>
          <p:cNvSpPr txBox="1"/>
          <p:nvPr/>
        </p:nvSpPr>
        <p:spPr>
          <a:xfrm>
            <a:off x="1742100" y="4182363"/>
            <a:ext cx="64875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7"/>
              <a:buFont typeface="Arial"/>
              <a:buNone/>
            </a:pPr>
            <a:r>
              <a:rPr b="1" i="0" lang="en" sz="1457" u="none" cap="none" strike="noStrike">
                <a:solidFill>
                  <a:srgbClr val="1B212C"/>
                </a:solidFill>
                <a:latin typeface="Roboto"/>
                <a:ea typeface="Roboto"/>
                <a:cs typeface="Roboto"/>
                <a:sym typeface="Roboto"/>
              </a:rPr>
              <a:t>Note: </a:t>
            </a:r>
            <a:endParaRPr b="0" i="0" sz="1457" u="none" cap="none" strike="noStrike">
              <a:solidFill>
                <a:srgbClr val="1B212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1B212C"/>
                </a:solidFill>
                <a:latin typeface="Roboto"/>
                <a:ea typeface="Roboto"/>
                <a:cs typeface="Roboto"/>
                <a:sym typeface="Roboto"/>
              </a:rPr>
              <a:t>All patching, particularly on servers, should be done with caution.  Patches should be tested, and they should be assessed for compatibility prior to deployment.</a:t>
            </a:r>
            <a:endParaRPr b="0" i="0" sz="1300" u="none" cap="none" strike="noStrike">
              <a:solidFill>
                <a:srgbClr val="1B212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55" name="Google Shape;455;g32f4853346e_0_8"/>
          <p:cNvGraphicFramePr/>
          <p:nvPr/>
        </p:nvGraphicFramePr>
        <p:xfrm>
          <a:off x="509588" y="108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{DBC599FC-EE64-4084-B815-EB47965F4FAD}</a:tableStyleId>
              </a:tblPr>
              <a:tblGrid>
                <a:gridCol w="3248025"/>
                <a:gridCol w="4876800"/>
              </a:tblGrid>
              <a:tr h="20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Package Name</a:t>
                      </a:r>
                      <a:endParaRPr sz="11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  <a:extLst>
                      <a:ext uri="http://customooxmlschemas.google.com/">
                        <go:slidesCustomData xmlns:go="http://customooxmlschemas.google.com/" cellId="455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Recommended Action</a:t>
                      </a:r>
                      <a:endParaRPr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  <a:extLst>
                      <a:ext uri="http://customooxmlschemas.google.com/">
                        <go:slidesCustomData xmlns:go="http://customooxmlschemas.google.com/" cellId="455:0:1"/>
                      </a:ext>
                    </a:extLs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Adobe Reader XI MUI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  <a:extLst>
                      <a:ext uri="http://customooxmlschemas.google.com/">
                        <go:slidesCustomData xmlns:go="http://customooxmlschemas.google.com/" cellId="455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Adobe Reader XI MUI - Update to higher than 11.0.22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  <a:extLst>
                      <a:ext uri="http://customooxmlschemas.google.com/">
                        <go:slidesCustomData xmlns:go="http://customooxmlschemas.google.com/" cellId="455:1:1"/>
                      </a:ext>
                    </a:extLs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Google Chrome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  <a:extLst>
                      <a:ext uri="http://customooxmlschemas.google.com/">
                        <go:slidesCustomData xmlns:go="http://customooxmlschemas.google.com/" cellId="455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Google Chrome - Update to higher than 130.0.6723.69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  <a:extLst>
                      <a:ext uri="http://customooxmlschemas.google.com/">
                        <go:slidesCustomData xmlns:go="http://customooxmlschemas.google.com/" cellId="455:2:1"/>
                      </a:ext>
                    </a:extLs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Microsoft ASP.NET Core 5.0.0 Targeting Pack (x64)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  <a:extLst>
                      <a:ext uri="http://customooxmlschemas.google.com/">
                        <go:slidesCustomData xmlns:go="http://customooxmlschemas.google.com/" cellId="455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Microsoft ASP.NET Core 5.0.0 Targeting Pack (x64) - Update to higher than 5.0.8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  <a:extLst>
                      <a:ext uri="http://customooxmlschemas.google.com/">
                        <go:slidesCustomData xmlns:go="http://customooxmlschemas.google.com/" cellId="455:3:1"/>
                      </a:ext>
                    </a:extLs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Microsoft ASP.NET Core 5.0.3 Shared Framework (x64)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  <a:extLst>
                      <a:ext uri="http://customooxmlschemas.google.com/">
                        <go:slidesCustomData xmlns:go="http://customooxmlschemas.google.com/" cellId="455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Microsoft ASP.NET Core 5.0.3 Shared Framework (x64) - Update to higher than 5.0.8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  <a:extLst>
                      <a:ext uri="http://customooxmlschemas.google.com/">
                        <go:slidesCustomData xmlns:go="http://customooxmlschemas.google.com/" cellId="455:4:1"/>
                      </a:ext>
                    </a:extLst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Microsoft ASP.NET Core 6.0.21 Hosting Bundle Options</a:t>
                      </a:r>
                      <a:endParaRPr sz="11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  <a:extLst>
                      <a:ext uri="http://customooxmlschemas.google.com/">
                        <go:slidesCustomData xmlns:go="http://customooxmlschemas.google.com/" cellId="455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Microsoft ASP.NET Core 6.0.21 Hosting Bundle Options - Update to higher than 6.0.27</a:t>
                      </a:r>
                      <a:endParaRPr sz="11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  <a:extLst>
                      <a:ext uri="http://customooxmlschemas.google.com/">
                        <go:slidesCustomData xmlns:go="http://customooxmlschemas.google.com/" cellId="455:5:1"/>
                      </a:ext>
                    </a:extLst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Mozilla Firefox (x64 en-US)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  <a:extLst>
                      <a:ext uri="http://customooxmlschemas.google.com/">
                        <go:slidesCustomData xmlns:go="http://customooxmlschemas.google.com/" cellId="455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Mozilla Firefox (x64 en-US) - Update to higher than 131.0.2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  <a:extLst>
                      <a:ext uri="http://customooxmlschemas.google.com/">
                        <go:slidesCustomData xmlns:go="http://customooxmlschemas.google.com/" cellId="455:6:1"/>
                      </a:ext>
                    </a:extLs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Python 3.12.0 (64-bit)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  <a:extLst>
                      <a:ext uri="http://customooxmlschemas.google.com/">
                        <go:slidesCustomData xmlns:go="http://customooxmlschemas.google.com/" cellId="455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Python 3.12.0 (64-bit) - Update to higher than 3.12.5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  <a:extLst>
                      <a:ext uri="http://customooxmlschemas.google.com/">
                        <go:slidesCustomData xmlns:go="http://customooxmlschemas.google.com/" cellId="455:7:1"/>
                      </a:ext>
                    </a:extLs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VLC media player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  <a:extLst>
                      <a:ext uri="http://customooxmlschemas.google.com/">
                        <go:slidesCustomData xmlns:go="http://customooxmlschemas.google.com/" cellId="455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VLC media player - Update to higher than 3.0.20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  <a:extLst>
                      <a:ext uri="http://customooxmlschemas.google.com/">
                        <go:slidesCustomData xmlns:go="http://customooxmlschemas.google.com/" cellId="455:8:1"/>
                      </a:ext>
                    </a:extLs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/>
          <p:nvPr/>
        </p:nvSpPr>
        <p:spPr>
          <a:xfrm>
            <a:off x="1516025" y="1123150"/>
            <a:ext cx="6273000" cy="322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49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following key host-based observations and actions have been identified during the reporting period: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0" marL="330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Critical Patch Management Findings:</a:t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</a:pPr>
            <a:r>
              <a:rPr b="1"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Windows Systems</a:t>
            </a:r>
            <a:r>
              <a:rPr b="0"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b="0"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missing Microsoft KB patches identified across the network.</a:t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</a:pPr>
            <a:r>
              <a:rPr b="1"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Third-Party Software</a:t>
            </a:r>
            <a:r>
              <a:rPr b="0"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 </a:t>
            </a:r>
            <a:r>
              <a:rPr b="0"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applications require updates to address potential vulnerabilities.</a:t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</a:pPr>
            <a:r>
              <a:rPr b="1"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Recommendation</a:t>
            </a:r>
            <a:r>
              <a:rPr b="0"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Ensure patching of Critical vulnerabilities are given priority.  Top system risk scores are Sales systems.  Especially if they are remote personnel, there needs to be a priority to update, upgrade and patch those computers.</a:t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3"/>
          <p:cNvSpPr txBox="1"/>
          <p:nvPr/>
        </p:nvSpPr>
        <p:spPr>
          <a:xfrm>
            <a:off x="2829442" y="187788"/>
            <a:ext cx="378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Cyber Insight Summary 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2" name="Google Shape;152;p3"/>
          <p:cNvCxnSpPr/>
          <p:nvPr/>
        </p:nvCxnSpPr>
        <p:spPr>
          <a:xfrm>
            <a:off x="340075" y="867175"/>
            <a:ext cx="83655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" name="Google Shape;15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154" name="Google Shape;15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"/>
          <p:cNvSpPr txBox="1"/>
          <p:nvPr/>
        </p:nvSpPr>
        <p:spPr>
          <a:xfrm>
            <a:off x="8174892" y="4706128"/>
            <a:ext cx="7312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2f4853346e_0_20"/>
          <p:cNvSpPr txBox="1"/>
          <p:nvPr/>
        </p:nvSpPr>
        <p:spPr>
          <a:xfrm>
            <a:off x="2528575" y="187788"/>
            <a:ext cx="398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 Microsoft Patches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1" name="Google Shape;461;g32f4853346e_0_20"/>
          <p:cNvCxnSpPr/>
          <p:nvPr/>
        </p:nvCxnSpPr>
        <p:spPr>
          <a:xfrm>
            <a:off x="340075" y="867175"/>
            <a:ext cx="83655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2" name="Google Shape;462;g32f4853346e_0_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463" name="Google Shape;463;g32f4853346e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32f4853346e_0_20"/>
          <p:cNvSpPr txBox="1"/>
          <p:nvPr/>
        </p:nvSpPr>
        <p:spPr>
          <a:xfrm>
            <a:off x="7870447" y="4706125"/>
            <a:ext cx="103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g32f4853346e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32f4853346e_0_20"/>
          <p:cNvSpPr txBox="1"/>
          <p:nvPr/>
        </p:nvSpPr>
        <p:spPr>
          <a:xfrm>
            <a:off x="1742100" y="4182363"/>
            <a:ext cx="64875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7"/>
              <a:buFont typeface="Arial"/>
              <a:buNone/>
            </a:pPr>
            <a:r>
              <a:rPr b="1" i="0" lang="en" sz="1457" u="none" cap="none" strike="noStrike">
                <a:solidFill>
                  <a:srgbClr val="1B212C"/>
                </a:solidFill>
                <a:latin typeface="Roboto"/>
                <a:ea typeface="Roboto"/>
                <a:cs typeface="Roboto"/>
                <a:sym typeface="Roboto"/>
              </a:rPr>
              <a:t>Note: </a:t>
            </a:r>
            <a:endParaRPr b="0" i="0" sz="1457" u="none" cap="none" strike="noStrike">
              <a:solidFill>
                <a:srgbClr val="1B212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1B212C"/>
                </a:solidFill>
                <a:latin typeface="Roboto"/>
                <a:ea typeface="Roboto"/>
                <a:cs typeface="Roboto"/>
                <a:sym typeface="Roboto"/>
              </a:rPr>
              <a:t>All patching, particularly on servers, should be done with caution.  Patches should be tested, and they should be assessed for compatibility prior to deployment.</a:t>
            </a:r>
            <a:endParaRPr b="0" i="0" sz="1300" u="none" cap="none" strike="noStrike">
              <a:solidFill>
                <a:srgbClr val="1B212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67" name="Google Shape;467;g32f4853346e_0_20"/>
          <p:cNvGraphicFramePr/>
          <p:nvPr/>
        </p:nvGraphicFramePr>
        <p:xfrm>
          <a:off x="385475" y="146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{F5E49463-6584-444D-A163-1F2B4BBCB599}</a:tableStyleId>
              </a:tblPr>
              <a:tblGrid>
                <a:gridCol w="3248025"/>
                <a:gridCol w="4876800"/>
              </a:tblGrid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Package Name</a:t>
                      </a:r>
                      <a:endParaRPr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  <a:extLst>
                      <a:ext uri="http://customooxmlschemas.google.com/">
                        <go:slidesCustomData xmlns:go="http://customooxmlschemas.google.com/" cellId="467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KB Patch</a:t>
                      </a:r>
                      <a:endParaRPr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  <a:extLst>
                      <a:ext uri="http://customooxmlschemas.google.com/">
                        <go:slidesCustomData xmlns:go="http://customooxmlschemas.google.com/" cellId="467:0:1"/>
                      </a:ext>
                    </a:extLs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Windows 10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  <a:extLst>
                      <a:ext uri="http://customooxmlschemas.google.com/">
                        <go:slidesCustomData xmlns:go="http://customooxmlschemas.google.com/" cellId="467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KB5068781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  <a:extLst>
                      <a:ext uri="http://customooxmlschemas.google.com/">
                        <go:slidesCustomData xmlns:go="http://customooxmlschemas.google.com/" cellId="467:1:1"/>
                      </a:ext>
                    </a:extLst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Windows 11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  <a:extLst>
                      <a:ext uri="http://customooxmlschemas.google.com/">
                        <go:slidesCustomData xmlns:go="http://customooxmlschemas.google.com/" cellId="467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KB5044280 KB5068865 KB5068861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  <a:extLst>
                      <a:ext uri="http://customooxmlschemas.google.com/">
                        <go:slidesCustomData xmlns:go="http://customooxmlschemas.google.com/" cellId="467:2:1"/>
                      </a:ext>
                    </a:extLs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Windows Server 2016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  <a:extLst>
                      <a:ext uri="http://customooxmlschemas.google.com/">
                        <go:slidesCustomData xmlns:go="http://customooxmlschemas.google.com/" cellId="467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KB5068864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34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  <a:extLst>
                      <a:ext uri="http://customooxmlschemas.google.com/">
                        <go:slidesCustomData xmlns:go="http://customooxmlschemas.google.com/" cellId="467:3:1"/>
                      </a:ext>
                    </a:extLs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/>
          <p:nvPr/>
        </p:nvSpPr>
        <p:spPr>
          <a:xfrm>
            <a:off x="1680300" y="991775"/>
            <a:ext cx="6587700" cy="351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b="1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Endpoint Deployment (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65</a:t>
            </a:r>
            <a:r>
              <a:rPr b="1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systems detected):</a:t>
            </a:r>
            <a:endParaRPr b="1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EPIC SIEM: 					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65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agents</a:t>
            </a:r>
            <a:endParaRPr b="0" i="0" sz="1200" u="none" cap="none" strike="noStrike">
              <a:solidFill>
                <a:schemeClr val="dk1"/>
              </a:solidFill>
              <a:highlight>
                <a:srgbClr val="00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SentinelOne XDR: 				Xerox-Managed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DFIR Agent:</a:t>
            </a:r>
            <a:r>
              <a:rPr b="1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				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 Subscribed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b="1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Detection &amp; Response (NDR)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		Active, 2 Sites (8th Street, VanBuren)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b="1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MS365 Cloud Coverage:</a:t>
            </a:r>
            <a:endParaRPr b="1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Active user accounts:			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		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b="1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Vulnerability Management:</a:t>
            </a:r>
            <a:endParaRPr b="1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Host-Based (OS / 3rd Party SW) :  	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65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systems reporting</a:t>
            </a:r>
            <a:endParaRPr b="0" i="0" sz="1200" u="none" cap="none" strike="noStrike">
              <a:solidFill>
                <a:schemeClr val="dk1"/>
              </a:solidFill>
              <a:highlight>
                <a:srgbClr val="00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Network-Based (Perimeter):		Subscribed*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Internal Network:				Subscribed</a:t>
            </a:r>
            <a:endParaRPr b="0" i="0" sz="1200" u="none" cap="none" strike="noStrike">
              <a:solidFill>
                <a:schemeClr val="dk1"/>
              </a:solidFill>
              <a:highlight>
                <a:srgbClr val="00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b="1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Security Operations Center (SOC) 24x7:		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Active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200400" marR="0" rtl="0" algn="l">
              <a:lnSpc>
                <a:spcPct val="114999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5"/>
          <p:cNvSpPr txBox="1"/>
          <p:nvPr/>
        </p:nvSpPr>
        <p:spPr>
          <a:xfrm>
            <a:off x="1852247" y="187826"/>
            <a:ext cx="479846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Service Coverage &amp; Deployment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3" name="Google Shape;163;p5"/>
          <p:cNvCxnSpPr/>
          <p:nvPr/>
        </p:nvCxnSpPr>
        <p:spPr>
          <a:xfrm>
            <a:off x="340075" y="867175"/>
            <a:ext cx="83655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" name="Google Shape;16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165" name="Google Shape;16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5"/>
          <p:cNvSpPr txBox="1"/>
          <p:nvPr/>
        </p:nvSpPr>
        <p:spPr>
          <a:xfrm>
            <a:off x="8174892" y="4706128"/>
            <a:ext cx="7312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5"/>
          <p:cNvSpPr txBox="1"/>
          <p:nvPr/>
        </p:nvSpPr>
        <p:spPr>
          <a:xfrm>
            <a:off x="2217025" y="4692700"/>
            <a:ext cx="484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*HQ: 96.88.84.241     8th Street:  204.133.131.210</a:t>
            </a:r>
            <a:endParaRPr b="0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/>
        </p:nvSpPr>
        <p:spPr>
          <a:xfrm>
            <a:off x="3108749" y="3184802"/>
            <a:ext cx="3845075" cy="146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** Raw Telemetry Source Events:</a:t>
            </a:r>
            <a:endParaRPr b="1" i="0" sz="1200" u="sng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•"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Endpoint (SIEM):		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3,376,608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•"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(NDR):			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26,631,242</a:t>
            </a:r>
            <a:r>
              <a:rPr b="0" baseline="30000" i="0" lang="en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endParaRPr b="0" baseline="30000"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•"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Cloud (MS365):			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145,361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0" i="0" lang="en" sz="600" u="none" cap="none" strike="noStrike">
                <a:solidFill>
                  <a:srgbClr val="1B212C"/>
                </a:solidFill>
                <a:latin typeface="Arial"/>
                <a:ea typeface="Arial"/>
                <a:cs typeface="Arial"/>
                <a:sym typeface="Arial"/>
              </a:rPr>
              <a:t>The NDR value is an estimate based on typical traffic rates in this time period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6"/>
          <p:cNvSpPr txBox="1"/>
          <p:nvPr/>
        </p:nvSpPr>
        <p:spPr>
          <a:xfrm>
            <a:off x="3386201" y="189263"/>
            <a:ext cx="265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Service Statistics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5" name="Google Shape;175;p6"/>
          <p:cNvGrpSpPr/>
          <p:nvPr/>
        </p:nvGrpSpPr>
        <p:grpSpPr>
          <a:xfrm>
            <a:off x="955700" y="1165038"/>
            <a:ext cx="1775075" cy="1757601"/>
            <a:chOff x="652625" y="1796125"/>
            <a:chExt cx="1775075" cy="1757601"/>
          </a:xfrm>
        </p:grpSpPr>
        <p:sp>
          <p:nvSpPr>
            <p:cNvPr id="176" name="Google Shape;176;p6"/>
            <p:cNvSpPr/>
            <p:nvPr/>
          </p:nvSpPr>
          <p:spPr>
            <a:xfrm>
              <a:off x="1043643" y="1796125"/>
              <a:ext cx="1013100" cy="965400"/>
            </a:xfrm>
            <a:prstGeom prst="ellipse">
              <a:avLst/>
            </a:prstGeom>
            <a:noFill/>
            <a:ln cap="flat" cmpd="sng" w="38100">
              <a:solidFill>
                <a:srgbClr val="82C7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 txBox="1"/>
            <p:nvPr/>
          </p:nvSpPr>
          <p:spPr>
            <a:xfrm>
              <a:off x="1043650" y="2118338"/>
              <a:ext cx="10131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30,153,211</a:t>
              </a:r>
              <a:endParaRPr b="1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" name="Google Shape;178;p6"/>
            <p:cNvSpPr txBox="1"/>
            <p:nvPr/>
          </p:nvSpPr>
          <p:spPr>
            <a:xfrm>
              <a:off x="6526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82C7A5"/>
                  </a:solidFill>
                  <a:latin typeface="Roboto"/>
                  <a:ea typeface="Roboto"/>
                  <a:cs typeface="Roboto"/>
                  <a:sym typeface="Roboto"/>
                </a:rPr>
                <a:t>Raw Telemetry</a:t>
              </a:r>
              <a:endParaRPr b="1" i="0" sz="1000" u="none" cap="none" strike="noStrike">
                <a:solidFill>
                  <a:srgbClr val="82C7A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" name="Google Shape;179;p6"/>
            <p:cNvSpPr txBox="1"/>
            <p:nvPr/>
          </p:nvSpPr>
          <p:spPr>
            <a:xfrm>
              <a:off x="672700" y="3107326"/>
              <a:ext cx="1755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Total number of raw events ingested into the SIEM and NDR during the reporting period.</a:t>
              </a:r>
              <a:endParaRPr b="0" i="0" sz="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0" name="Google Shape;180;p6"/>
          <p:cNvGrpSpPr/>
          <p:nvPr/>
        </p:nvGrpSpPr>
        <p:grpSpPr>
          <a:xfrm>
            <a:off x="2843275" y="1150388"/>
            <a:ext cx="1775075" cy="1786926"/>
            <a:chOff x="728850" y="1766800"/>
            <a:chExt cx="1775075" cy="1786926"/>
          </a:xfrm>
        </p:grpSpPr>
        <p:sp>
          <p:nvSpPr>
            <p:cNvPr id="181" name="Google Shape;181;p6"/>
            <p:cNvSpPr/>
            <p:nvPr/>
          </p:nvSpPr>
          <p:spPr>
            <a:xfrm>
              <a:off x="1084518" y="1766800"/>
              <a:ext cx="1013100" cy="965400"/>
            </a:xfrm>
            <a:prstGeom prst="ellipse">
              <a:avLst/>
            </a:prstGeom>
            <a:noFill/>
            <a:ln cap="flat" cmpd="sng" w="38100">
              <a:solidFill>
                <a:srgbClr val="F4C9A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6"/>
            <p:cNvSpPr txBox="1"/>
            <p:nvPr/>
          </p:nvSpPr>
          <p:spPr>
            <a:xfrm>
              <a:off x="1117812" y="2055113"/>
              <a:ext cx="9312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1,185</a:t>
              </a:r>
              <a:endParaRPr b="1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6"/>
            <p:cNvSpPr txBox="1"/>
            <p:nvPr/>
          </p:nvSpPr>
          <p:spPr>
            <a:xfrm>
              <a:off x="728850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F4C9A4"/>
                  </a:solidFill>
                  <a:latin typeface="Roboto"/>
                  <a:ea typeface="Roboto"/>
                  <a:cs typeface="Roboto"/>
                  <a:sym typeface="Roboto"/>
                </a:rPr>
                <a:t>Key Detections</a:t>
              </a:r>
              <a:endParaRPr b="1" i="0" sz="1000" u="none" cap="none" strike="noStrike">
                <a:solidFill>
                  <a:srgbClr val="F4C9A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" name="Google Shape;184;p6"/>
            <p:cNvSpPr txBox="1"/>
            <p:nvPr/>
          </p:nvSpPr>
          <p:spPr>
            <a:xfrm>
              <a:off x="748925" y="3107326"/>
              <a:ext cx="1755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Detections involving critical or high severity events, issues and behaviors.</a:t>
              </a:r>
              <a:endParaRPr b="0" i="0" sz="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5" name="Google Shape;185;p6"/>
          <p:cNvGrpSpPr/>
          <p:nvPr/>
        </p:nvGrpSpPr>
        <p:grpSpPr>
          <a:xfrm>
            <a:off x="4730850" y="1165038"/>
            <a:ext cx="1775075" cy="1757601"/>
            <a:chOff x="652625" y="1796125"/>
            <a:chExt cx="1775075" cy="1757601"/>
          </a:xfrm>
        </p:grpSpPr>
        <p:sp>
          <p:nvSpPr>
            <p:cNvPr id="186" name="Google Shape;186;p6"/>
            <p:cNvSpPr/>
            <p:nvPr/>
          </p:nvSpPr>
          <p:spPr>
            <a:xfrm>
              <a:off x="1043643" y="1796125"/>
              <a:ext cx="1013100" cy="965400"/>
            </a:xfrm>
            <a:prstGeom prst="ellipse">
              <a:avLst/>
            </a:prstGeom>
            <a:noFill/>
            <a:ln cap="flat" cmpd="sng" w="38100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"/>
            <p:cNvSpPr txBox="1"/>
            <p:nvPr/>
          </p:nvSpPr>
          <p:spPr>
            <a:xfrm>
              <a:off x="1125676" y="2118325"/>
              <a:ext cx="8334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b="1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" name="Google Shape;188;p6"/>
            <p:cNvSpPr txBox="1"/>
            <p:nvPr/>
          </p:nvSpPr>
          <p:spPr>
            <a:xfrm>
              <a:off x="6526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A4C2F4"/>
                  </a:solidFill>
                  <a:latin typeface="Roboto"/>
                  <a:ea typeface="Roboto"/>
                  <a:cs typeface="Roboto"/>
                  <a:sym typeface="Roboto"/>
                </a:rPr>
                <a:t>SOC Tickets</a:t>
              </a:r>
              <a:endParaRPr b="1" i="0" sz="1000" u="none" cap="none" strike="noStrike">
                <a:solidFill>
                  <a:srgbClr val="A4C2F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6"/>
            <p:cNvSpPr txBox="1"/>
            <p:nvPr/>
          </p:nvSpPr>
          <p:spPr>
            <a:xfrm>
              <a:off x="672700" y="3107326"/>
              <a:ext cx="1755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Tickets generated by the 24x7 SOC involving notable activities requiring confirmation from the client.</a:t>
              </a:r>
              <a:endParaRPr b="0" i="0" sz="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0" name="Google Shape;190;p6"/>
          <p:cNvSpPr/>
          <p:nvPr/>
        </p:nvSpPr>
        <p:spPr>
          <a:xfrm>
            <a:off x="2462525" y="1507875"/>
            <a:ext cx="632100" cy="25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4315675" y="1507875"/>
            <a:ext cx="683400" cy="25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9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2" name="Google Shape;192;p6"/>
          <p:cNvGrpSpPr/>
          <p:nvPr/>
        </p:nvGrpSpPr>
        <p:grpSpPr>
          <a:xfrm>
            <a:off x="6668600" y="1165050"/>
            <a:ext cx="1775075" cy="1757601"/>
            <a:chOff x="652625" y="1796125"/>
            <a:chExt cx="1775075" cy="1757601"/>
          </a:xfrm>
        </p:grpSpPr>
        <p:sp>
          <p:nvSpPr>
            <p:cNvPr id="193" name="Google Shape;193;p6"/>
            <p:cNvSpPr/>
            <p:nvPr/>
          </p:nvSpPr>
          <p:spPr>
            <a:xfrm>
              <a:off x="1043643" y="1796125"/>
              <a:ext cx="1013100" cy="965400"/>
            </a:xfrm>
            <a:prstGeom prst="ellipse">
              <a:avLst/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"/>
            <p:cNvSpPr txBox="1"/>
            <p:nvPr/>
          </p:nvSpPr>
          <p:spPr>
            <a:xfrm>
              <a:off x="1125676" y="2118325"/>
              <a:ext cx="8334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endParaRPr b="1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6"/>
            <p:cNvSpPr txBox="1"/>
            <p:nvPr/>
          </p:nvSpPr>
          <p:spPr>
            <a:xfrm>
              <a:off x="6526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FF00FF"/>
                  </a:solidFill>
                  <a:latin typeface="Roboto"/>
                  <a:ea typeface="Roboto"/>
                  <a:cs typeface="Roboto"/>
                  <a:sym typeface="Roboto"/>
                </a:rPr>
                <a:t>Analyst Investigations</a:t>
              </a:r>
              <a:endParaRPr b="1" i="0" sz="1000" u="none" cap="none" strike="noStrike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6"/>
            <p:cNvSpPr txBox="1"/>
            <p:nvPr/>
          </p:nvSpPr>
          <p:spPr>
            <a:xfrm>
              <a:off x="672700" y="3107326"/>
              <a:ext cx="1755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Investigative actions, including deeper analysis of contextual sources (e.g. DFIR).</a:t>
              </a:r>
              <a:endParaRPr b="0" i="0" sz="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7" name="Google Shape;197;p6"/>
          <p:cNvSpPr/>
          <p:nvPr/>
        </p:nvSpPr>
        <p:spPr>
          <a:xfrm>
            <a:off x="6270425" y="1507875"/>
            <a:ext cx="683400" cy="25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8" name="Google Shape;198;p6"/>
          <p:cNvCxnSpPr/>
          <p:nvPr/>
        </p:nvCxnSpPr>
        <p:spPr>
          <a:xfrm>
            <a:off x="340075" y="867175"/>
            <a:ext cx="83655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200" name="Google Shape;20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6"/>
          <p:cNvSpPr txBox="1"/>
          <p:nvPr/>
        </p:nvSpPr>
        <p:spPr>
          <a:xfrm>
            <a:off x="8174892" y="4706128"/>
            <a:ext cx="7312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"/>
          <p:cNvSpPr txBox="1"/>
          <p:nvPr/>
        </p:nvSpPr>
        <p:spPr>
          <a:xfrm>
            <a:off x="489475" y="180125"/>
            <a:ext cx="67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NDR (VanBuren) - Top Outbound Data Destinations (1st)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209" name="Google Shape;20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7"/>
          <p:cNvSpPr txBox="1"/>
          <p:nvPr/>
        </p:nvSpPr>
        <p:spPr>
          <a:xfrm>
            <a:off x="8174892" y="4706128"/>
            <a:ext cx="7312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5718" y="748450"/>
            <a:ext cx="6423770" cy="41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76e380311_1_4"/>
          <p:cNvSpPr txBox="1"/>
          <p:nvPr/>
        </p:nvSpPr>
        <p:spPr>
          <a:xfrm>
            <a:off x="427725" y="180125"/>
            <a:ext cx="68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NDR (VanBuren) - Top Outbound Data Destinations (2nd)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3a76e380311_1_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219" name="Google Shape;219;g3a76e380311_1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3a76e380311_1_4"/>
          <p:cNvSpPr txBox="1"/>
          <p:nvPr/>
        </p:nvSpPr>
        <p:spPr>
          <a:xfrm>
            <a:off x="8174892" y="4706128"/>
            <a:ext cx="73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g3a76e380311_1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3a76e380311_1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0301" y="659742"/>
            <a:ext cx="6541301" cy="4272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bfe44ce18_0_0"/>
          <p:cNvSpPr txBox="1"/>
          <p:nvPr/>
        </p:nvSpPr>
        <p:spPr>
          <a:xfrm>
            <a:off x="427725" y="180125"/>
            <a:ext cx="70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NDR (VanBuren) - Top IP Destinations by Connection Count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32bfe44ce18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229" name="Google Shape;229;g32bfe44ce1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32bfe44ce18_0_0"/>
          <p:cNvSpPr txBox="1"/>
          <p:nvPr/>
        </p:nvSpPr>
        <p:spPr>
          <a:xfrm>
            <a:off x="8174892" y="4706128"/>
            <a:ext cx="73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g32bfe44ce18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32bfe44ce1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3975" y="580325"/>
            <a:ext cx="5476062" cy="435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2bfe44ce18_0_9"/>
          <p:cNvSpPr txBox="1"/>
          <p:nvPr/>
        </p:nvSpPr>
        <p:spPr>
          <a:xfrm>
            <a:off x="427725" y="187800"/>
            <a:ext cx="69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NDR (VanBuren) - Top URLs by Connection Count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32bfe44ce18_0_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and black logo&#10;&#10;Description automatically generated" id="239" name="Google Shape;239;g32bfe44ce18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3" y="4608998"/>
            <a:ext cx="1252595" cy="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32bfe44ce18_0_9"/>
          <p:cNvSpPr txBox="1"/>
          <p:nvPr/>
        </p:nvSpPr>
        <p:spPr>
          <a:xfrm>
            <a:off x="8174892" y="4706128"/>
            <a:ext cx="73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g32bfe44ce18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466" y="202426"/>
            <a:ext cx="1375201" cy="4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32bfe44ce18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8906" y="634850"/>
            <a:ext cx="4826181" cy="44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Lee Pagnutti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0x01010080D4235E6FDD3C41B98BF8FF87B8FA81</vt:lpwstr>
  </property>
</Properties>
</file>